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536" r:id="rId2"/>
    <p:sldId id="264" r:id="rId3"/>
    <p:sldId id="371" r:id="rId4"/>
    <p:sldId id="369" r:id="rId5"/>
    <p:sldId id="370" r:id="rId6"/>
    <p:sldId id="815" r:id="rId7"/>
    <p:sldId id="816" r:id="rId8"/>
    <p:sldId id="805" r:id="rId9"/>
    <p:sldId id="810" r:id="rId10"/>
    <p:sldId id="811" r:id="rId11"/>
    <p:sldId id="812" r:id="rId12"/>
    <p:sldId id="813" r:id="rId13"/>
    <p:sldId id="814" r:id="rId14"/>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02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99" autoAdjust="0"/>
    <p:restoredTop sz="94933" autoAdjust="0"/>
  </p:normalViewPr>
  <p:slideViewPr>
    <p:cSldViewPr snapToGrid="0">
      <p:cViewPr varScale="1">
        <p:scale>
          <a:sx n="82" d="100"/>
          <a:sy n="82" d="100"/>
        </p:scale>
        <p:origin x="644" y="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637485-AC61-4037-93FD-DB1CB79EDBAE}" type="datetimeFigureOut">
              <a:rPr kumimoji="1" lang="ja-JP" altLang="en-US" smtClean="0"/>
              <a:t>2024/8/8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CF72D1-6F72-45BF-9C3F-52E40963F665}" type="slidenum">
              <a:rPr kumimoji="1" lang="ja-JP" altLang="en-US" smtClean="0"/>
              <a:t>‹#›</a:t>
            </a:fld>
            <a:endParaRPr kumimoji="1" lang="ja-JP" altLang="en-US"/>
          </a:p>
        </p:txBody>
      </p:sp>
    </p:spTree>
    <p:extLst>
      <p:ext uri="{BB962C8B-B14F-4D97-AF65-F5344CB8AC3E}">
        <p14:creationId xmlns:p14="http://schemas.microsoft.com/office/powerpoint/2010/main" val="37173234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13EE13-E53E-968F-10AA-3E5BD16991B5}"/>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080139F6-0006-5DE6-ABC8-29A0802226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636D393B-E17B-BE59-CDB5-2B52AC1167B5}"/>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ECC20AC5-313F-68FB-1F82-9A1C040FADD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37F714C-63B4-E0A6-2634-DC561C256416}"/>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1246233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251349-E83E-189C-3F6F-02919DF17A5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F9EE85F-5471-5414-28E5-3BA55E64E3CE}"/>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0E5D245-05A9-8B7A-2CDD-2A7B4E51589A}"/>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E813A2C2-F277-00F1-B0C7-43782D6ECD4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C5759B-A2EA-E12E-BF72-D24375505EDD}"/>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2793792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975389E-1A6E-E07E-E236-F5CA39448A4E}"/>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B913E6F-3D87-98A2-75E1-E3122A406CD0}"/>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C342B24-18A5-4E75-CBA4-E1EDE74E45A3}"/>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DDB8E504-2216-6822-D971-228FE511D6D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EB6FF23-9AED-D68C-CA65-DBBD5F1C23AF}"/>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800030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650E4A-3EC1-972D-77E5-4923D1D2223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2C92F36-A6DF-D0B5-05DC-FFFFF8836605}"/>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FC22459-9663-2080-9CF8-395CE08AB5B4}"/>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2BE30E9B-2FA6-B5AB-ACE3-A50C2149F1F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5028879-FD21-37E3-3552-85DAEEB00AE8}"/>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2247430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4BA3A2-874D-4BE9-C388-B3A0E374F471}"/>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AACCB62-16D5-08E5-CEBE-F05B066A5A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88D4585-BACF-06B0-2EA1-673595CD2531}"/>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7305A1CF-D0F1-D75F-A992-2AE817BCE6B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16DD052-4C4A-CAB9-61A8-FA662BE1675B}"/>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316496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E3567D-A8ED-D111-D0F3-9A21536E27A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14C964D-D31A-AEF3-475D-19B96BDB818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8B00E2D-7C09-871D-07F9-BCA93E5BE679}"/>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A69DC15-3DAB-9BE6-D240-CF4A620AFF3A}"/>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6" name="フッター プレースホルダー 5">
            <a:extLst>
              <a:ext uri="{FF2B5EF4-FFF2-40B4-BE49-F238E27FC236}">
                <a16:creationId xmlns:a16="http://schemas.microsoft.com/office/drawing/2014/main" id="{83385BEF-E649-B4EF-803A-4A1AA169FDE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B2662CD-7659-B569-8E30-51F404FCE88D}"/>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84210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B73D7A-CBB2-E8A7-0EE5-14427EF74A17}"/>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621B17B-FCEA-FF8D-163A-E51A6EA941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21B57FCA-C47F-031D-AE2E-6F48D69911AE}"/>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78022031-A2AE-5E9C-231E-0B674A59BD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D12758D5-3390-4047-167C-3EE3AC9E22D6}"/>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9E3E056F-2928-67C9-1B64-17EA35FB1253}"/>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8" name="フッター プレースホルダー 7">
            <a:extLst>
              <a:ext uri="{FF2B5EF4-FFF2-40B4-BE49-F238E27FC236}">
                <a16:creationId xmlns:a16="http://schemas.microsoft.com/office/drawing/2014/main" id="{AF018C53-BA0E-007E-E622-25CEEC695B8E}"/>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F917D049-579A-DD47-19B3-8D81489FB1E6}"/>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4089917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EDA101-AC73-9BF6-9B5C-6DE970EF80E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AD594641-2C8E-D76D-7628-A5C2C3DD3B51}"/>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4" name="フッター プレースホルダー 3">
            <a:extLst>
              <a:ext uri="{FF2B5EF4-FFF2-40B4-BE49-F238E27FC236}">
                <a16:creationId xmlns:a16="http://schemas.microsoft.com/office/drawing/2014/main" id="{BCC370C7-D57C-0F5C-003A-F090A0045740}"/>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36F4F308-9A95-CFBE-C5DC-8B5D53D45ED1}"/>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078946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C1A3471-3FD9-21D7-F730-DCE80BAF8F82}"/>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3" name="フッター プレースホルダー 2">
            <a:extLst>
              <a:ext uri="{FF2B5EF4-FFF2-40B4-BE49-F238E27FC236}">
                <a16:creationId xmlns:a16="http://schemas.microsoft.com/office/drawing/2014/main" id="{212A1E2E-FFB2-7C2B-270D-BFD94A3D671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52D76C60-BB7F-CB36-158C-CE7891378D08}"/>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12942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AC6154A-F873-61AA-7805-53B27E5B5BB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F513261-1500-8A8E-F1F1-451DCA2378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69AED63-0AD7-6D39-DBB0-102603CF20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9569ADC-732C-872D-F810-3303EF1126E6}"/>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6" name="フッター プレースホルダー 5">
            <a:extLst>
              <a:ext uri="{FF2B5EF4-FFF2-40B4-BE49-F238E27FC236}">
                <a16:creationId xmlns:a16="http://schemas.microsoft.com/office/drawing/2014/main" id="{86A99248-A80B-6DD7-C4F8-B6063368449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54404F0-A918-5F82-8E0E-EDA0FBF46A86}"/>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586006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66D44FD-8E6D-B02B-C9A6-082997C46A4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28458CF-2AA9-5B1D-B4BA-C274597DD5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DEA36BC0-312F-E5EA-A324-89100030DE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4B7F34A-6207-D10B-2191-645ED96921B8}"/>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6" name="フッター プレースホルダー 5">
            <a:extLst>
              <a:ext uri="{FF2B5EF4-FFF2-40B4-BE49-F238E27FC236}">
                <a16:creationId xmlns:a16="http://schemas.microsoft.com/office/drawing/2014/main" id="{E99D7CD2-5DAF-9E00-783B-C4402826B80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1972243-B18D-C5B8-391B-2EE5DCABAD6E}"/>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978883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C2D95810-6BE8-51BE-56C8-A1BEC246D8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6E507CC-6800-03FC-0943-6F0712A4A2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2987754-2B7D-1867-63AD-BC8CA072EE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7712A0E5-4AA1-5ED8-A89A-995482AEB3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55ABE94A-721A-9BF8-F7D3-43AECE9A41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0055636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kikakurui.com/z8/Z8115-2019-01.html"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kikakurui.com/z8/Z8115-2019-01.html" TargetMode="Externa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kikakurui.com/z8/Z8115-2019-01.html" TargetMode="Externa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www.amazon.co.jp/BUFFALO-%E5%A4%96%E4%BB%98%E3%81%91%E3%83%8F%E3%83%BC%E3%83%89%E3%83%87%E3%82%A3%E3%82%B9%E3%82%AF-2%E3%83%89%E3%83%A9%E3%82%A4%E3%83%96%E3%83%A2%E3%83%87%E3%83%AB-HD-WL2TU3-R1J/dp/B00620M6JU/ref=sr_1_6?dib=eyJ2IjoiMSJ9._Wnb-4vll78XrIAKsljDP1JI2ywmDZYKNFxjp5LdBebqeD-0bamDfZ0_mJtOxyzhRnYQuDIFRE_2ufz6BXRIub-yxddYFN1WHxewULuOCLSCN-FMVcoZCKDL0RnzCLcSx9yDbWgAuSrxatPA3mCkqjGmih7MLgduuIjyTdN6qdBRkAiY6Zg406_MTRei4zNmdiva3qbySwU2bQjqOJe_TPkwME2dgDA1qWQDn_r5eWoUCyyFOzAbEb5EwOfF5Xh65LR-H7vxmgwWONsR5l3Yacbf8ZOISKnF9wKH3EsEKDw.m02TWUpWn_KJ-poxOETQ1TfvxjhAKTHwOz_XiC3LKO8&amp;dib_tag=se&amp;keywords=RAID&amp;qid=1723098710&amp;sr=8-6" TargetMode="External"/><Relationship Id="rId2" Type="http://schemas.openxmlformats.org/officeDocument/2006/relationships/hyperlink" Target="https://kikakurui.com/z8/Z8115-2019-01.html" TargetMode="Externa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kikakurui.com/z8/Z8115-2019-01.html"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6BC3C28D-506C-CDDE-35B8-8B3E041FA646}"/>
              </a:ext>
            </a:extLst>
          </p:cNvPr>
          <p:cNvSpPr/>
          <p:nvPr/>
        </p:nvSpPr>
        <p:spPr>
          <a:xfrm>
            <a:off x="0" y="2151727"/>
            <a:ext cx="12192000" cy="2431435"/>
          </a:xfrm>
          <a:prstGeom prst="rect">
            <a:avLst/>
          </a:prstGeom>
          <a:noFill/>
        </p:spPr>
        <p:txBody>
          <a:bodyPr wrap="square" lIns="91440" tIns="45720" rIns="91440" bIns="45720">
            <a:spAutoFit/>
          </a:bodyPr>
          <a:lstStyle/>
          <a:p>
            <a:pPr algn="ctr"/>
            <a:r>
              <a:rPr lang="en-US" altLang="ja-JP"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IT</a:t>
            </a:r>
            <a:r>
              <a:rPr lang="ja-JP" altLang="en-US"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パスポート試験対策</a:t>
            </a:r>
            <a:endParaRPr lang="en-US" altLang="ja-JP"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a:p>
            <a:pPr algn="ctr"/>
            <a:r>
              <a:rPr lang="en-US" altLang="ja-JP" sz="7200" b="1"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a:t>
            </a:r>
            <a:r>
              <a:rPr lang="ja-JP" altLang="en-US" sz="7200" b="1"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システムの信頼性</a:t>
            </a:r>
            <a:r>
              <a:rPr lang="en-US" altLang="ja-JP" sz="7200" b="1"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a:t>
            </a:r>
            <a:endParaRPr lang="ja-JP" altLang="en-US" sz="72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p:txBody>
      </p:sp>
    </p:spTree>
    <p:extLst>
      <p:ext uri="{BB962C8B-B14F-4D97-AF65-F5344CB8AC3E}">
        <p14:creationId xmlns:p14="http://schemas.microsoft.com/office/powerpoint/2010/main" val="42791353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図 4">
            <a:extLst>
              <a:ext uri="{FF2B5EF4-FFF2-40B4-BE49-F238E27FC236}">
                <a16:creationId xmlns:a16="http://schemas.microsoft.com/office/drawing/2014/main" id="{3E2EBC06-73D6-24FF-DDC2-6D4B06281DDF}"/>
              </a:ext>
            </a:extLst>
          </p:cNvPr>
          <p:cNvPicPr>
            <a:picLocks noChangeAspect="1"/>
          </p:cNvPicPr>
          <p:nvPr/>
        </p:nvPicPr>
        <p:blipFill>
          <a:blip r:embed="rId2"/>
          <a:stretch>
            <a:fillRect/>
          </a:stretch>
        </p:blipFill>
        <p:spPr>
          <a:xfrm>
            <a:off x="1083593" y="1625600"/>
            <a:ext cx="10024813" cy="3048835"/>
          </a:xfrm>
          <a:prstGeom prst="rect">
            <a:avLst/>
          </a:prstGeom>
        </p:spPr>
      </p:pic>
      <p:sp>
        <p:nvSpPr>
          <p:cNvPr id="6" name="テキスト ボックス 5">
            <a:extLst>
              <a:ext uri="{FF2B5EF4-FFF2-40B4-BE49-F238E27FC236}">
                <a16:creationId xmlns:a16="http://schemas.microsoft.com/office/drawing/2014/main" id="{81FE4C85-C0DD-1E24-482E-B95B8E793B32}"/>
              </a:ext>
            </a:extLst>
          </p:cNvPr>
          <p:cNvSpPr txBox="1"/>
          <p:nvPr/>
        </p:nvSpPr>
        <p:spPr>
          <a:xfrm>
            <a:off x="1180676" y="1163935"/>
            <a:ext cx="2700443" cy="461665"/>
          </a:xfrm>
          <a:prstGeom prst="rect">
            <a:avLst/>
          </a:prstGeom>
          <a:noFill/>
        </p:spPr>
        <p:txBody>
          <a:bodyPr wrap="square" rtlCol="0">
            <a:spAutoFit/>
          </a:bodyPr>
          <a:lstStyle/>
          <a:p>
            <a:r>
              <a:rPr lang="ja-JP" altLang="en-US" sz="2400" b="1" dirty="0">
                <a:latin typeface="Noto Sans JP"/>
              </a:rPr>
              <a:t>平成</a:t>
            </a:r>
            <a:r>
              <a:rPr lang="en-US" altLang="ja-JP" sz="2400" b="1" dirty="0">
                <a:latin typeface="Noto Sans JP"/>
              </a:rPr>
              <a:t>31</a:t>
            </a:r>
            <a:r>
              <a:rPr lang="ja-JP" altLang="en-US" sz="2400" b="1" dirty="0">
                <a:latin typeface="Noto Sans JP"/>
              </a:rPr>
              <a:t>年度 春季</a:t>
            </a:r>
            <a:endParaRPr lang="en-US" altLang="ja-JP" sz="2400" b="1" dirty="0">
              <a:latin typeface="Noto Sans JP"/>
            </a:endParaRPr>
          </a:p>
        </p:txBody>
      </p:sp>
    </p:spTree>
    <p:extLst>
      <p:ext uri="{BB962C8B-B14F-4D97-AF65-F5344CB8AC3E}">
        <p14:creationId xmlns:p14="http://schemas.microsoft.com/office/powerpoint/2010/main" val="15805879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D310BE6-A9AD-D550-9D15-F6B1FE986194}"/>
              </a:ext>
            </a:extLst>
          </p:cNvPr>
          <p:cNvSpPr txBox="1"/>
          <p:nvPr/>
        </p:nvSpPr>
        <p:spPr>
          <a:xfrm>
            <a:off x="1180676" y="1163935"/>
            <a:ext cx="2700443" cy="461665"/>
          </a:xfrm>
          <a:prstGeom prst="rect">
            <a:avLst/>
          </a:prstGeom>
          <a:noFill/>
        </p:spPr>
        <p:txBody>
          <a:bodyPr wrap="square" rtlCol="0">
            <a:spAutoFit/>
          </a:bodyPr>
          <a:lstStyle/>
          <a:p>
            <a:r>
              <a:rPr lang="ja-JP" altLang="en-US" sz="2400" b="1" dirty="0">
                <a:latin typeface="Noto Sans JP"/>
              </a:rPr>
              <a:t>平成</a:t>
            </a:r>
            <a:r>
              <a:rPr lang="en-US" altLang="ja-JP" sz="2400" b="1" dirty="0">
                <a:latin typeface="Noto Sans JP"/>
              </a:rPr>
              <a:t>31</a:t>
            </a:r>
            <a:r>
              <a:rPr lang="ja-JP" altLang="en-US" sz="2400" b="1" dirty="0">
                <a:latin typeface="Noto Sans JP"/>
              </a:rPr>
              <a:t>年度 春季</a:t>
            </a:r>
            <a:endParaRPr lang="en-US" altLang="ja-JP" sz="2400" b="1" dirty="0">
              <a:latin typeface="Noto Sans JP"/>
            </a:endParaRPr>
          </a:p>
        </p:txBody>
      </p:sp>
      <p:pic>
        <p:nvPicPr>
          <p:cNvPr id="5" name="図 4">
            <a:extLst>
              <a:ext uri="{FF2B5EF4-FFF2-40B4-BE49-F238E27FC236}">
                <a16:creationId xmlns:a16="http://schemas.microsoft.com/office/drawing/2014/main" id="{3E2EBC06-73D6-24FF-DDC2-6D4B06281DDF}"/>
              </a:ext>
            </a:extLst>
          </p:cNvPr>
          <p:cNvPicPr>
            <a:picLocks noChangeAspect="1"/>
          </p:cNvPicPr>
          <p:nvPr/>
        </p:nvPicPr>
        <p:blipFill>
          <a:blip r:embed="rId2"/>
          <a:stretch>
            <a:fillRect/>
          </a:stretch>
        </p:blipFill>
        <p:spPr>
          <a:xfrm>
            <a:off x="1083593" y="1625600"/>
            <a:ext cx="10024813" cy="3048835"/>
          </a:xfrm>
          <a:prstGeom prst="rect">
            <a:avLst/>
          </a:prstGeom>
        </p:spPr>
      </p:pic>
      <p:sp>
        <p:nvSpPr>
          <p:cNvPr id="3" name="楕円 2">
            <a:extLst>
              <a:ext uri="{FF2B5EF4-FFF2-40B4-BE49-F238E27FC236}">
                <a16:creationId xmlns:a16="http://schemas.microsoft.com/office/drawing/2014/main" id="{75D95625-2871-B364-8D88-AC5CAFB236B4}"/>
              </a:ext>
            </a:extLst>
          </p:cNvPr>
          <p:cNvSpPr/>
          <p:nvPr/>
        </p:nvSpPr>
        <p:spPr>
          <a:xfrm>
            <a:off x="1742581" y="3697569"/>
            <a:ext cx="442452" cy="41401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cxnSp>
        <p:nvCxnSpPr>
          <p:cNvPr id="6" name="直線コネクタ 5">
            <a:extLst>
              <a:ext uri="{FF2B5EF4-FFF2-40B4-BE49-F238E27FC236}">
                <a16:creationId xmlns:a16="http://schemas.microsoft.com/office/drawing/2014/main" id="{5373193A-7320-8DE9-7EB2-E541B5A1D0FB}"/>
              </a:ext>
            </a:extLst>
          </p:cNvPr>
          <p:cNvCxnSpPr/>
          <p:nvPr/>
        </p:nvCxnSpPr>
        <p:spPr>
          <a:xfrm>
            <a:off x="6238240" y="2082800"/>
            <a:ext cx="4693920" cy="0"/>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7" name="直線コネクタ 6">
            <a:extLst>
              <a:ext uri="{FF2B5EF4-FFF2-40B4-BE49-F238E27FC236}">
                <a16:creationId xmlns:a16="http://schemas.microsoft.com/office/drawing/2014/main" id="{FD965B96-2E07-B852-8EB4-81E8B1BD126A}"/>
              </a:ext>
            </a:extLst>
          </p:cNvPr>
          <p:cNvCxnSpPr>
            <a:cxnSpLocks/>
          </p:cNvCxnSpPr>
          <p:nvPr/>
        </p:nvCxnSpPr>
        <p:spPr>
          <a:xfrm>
            <a:off x="1879600" y="2621280"/>
            <a:ext cx="3799840"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74247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81FE4C85-C0DD-1E24-482E-B95B8E793B32}"/>
              </a:ext>
            </a:extLst>
          </p:cNvPr>
          <p:cNvSpPr txBox="1"/>
          <p:nvPr/>
        </p:nvSpPr>
        <p:spPr>
          <a:xfrm>
            <a:off x="1097495" y="562279"/>
            <a:ext cx="2700443" cy="461665"/>
          </a:xfrm>
          <a:prstGeom prst="rect">
            <a:avLst/>
          </a:prstGeom>
          <a:noFill/>
        </p:spPr>
        <p:txBody>
          <a:bodyPr wrap="square" rtlCol="0">
            <a:spAutoFit/>
          </a:bodyPr>
          <a:lstStyle/>
          <a:p>
            <a:r>
              <a:rPr lang="ja-JP" altLang="en-US" sz="2400" b="1" dirty="0">
                <a:latin typeface="Noto Sans JP"/>
              </a:rPr>
              <a:t>平成</a:t>
            </a:r>
            <a:r>
              <a:rPr lang="en-US" altLang="ja-JP" sz="2400" b="1" dirty="0">
                <a:latin typeface="Noto Sans JP"/>
              </a:rPr>
              <a:t>27</a:t>
            </a:r>
            <a:r>
              <a:rPr lang="ja-JP" altLang="en-US" sz="2400" b="1" dirty="0">
                <a:latin typeface="Noto Sans JP"/>
              </a:rPr>
              <a:t>年度 春季</a:t>
            </a:r>
            <a:endParaRPr lang="en-US" altLang="ja-JP" sz="2400" b="1" dirty="0">
              <a:latin typeface="Noto Sans JP"/>
            </a:endParaRPr>
          </a:p>
        </p:txBody>
      </p:sp>
      <p:pic>
        <p:nvPicPr>
          <p:cNvPr id="3" name="図 2">
            <a:extLst>
              <a:ext uri="{FF2B5EF4-FFF2-40B4-BE49-F238E27FC236}">
                <a16:creationId xmlns:a16="http://schemas.microsoft.com/office/drawing/2014/main" id="{751FC64C-CCC7-B6EF-9E58-BBB58FA24D21}"/>
              </a:ext>
            </a:extLst>
          </p:cNvPr>
          <p:cNvPicPr>
            <a:picLocks noChangeAspect="1"/>
          </p:cNvPicPr>
          <p:nvPr/>
        </p:nvPicPr>
        <p:blipFill>
          <a:blip r:embed="rId2"/>
          <a:stretch>
            <a:fillRect/>
          </a:stretch>
        </p:blipFill>
        <p:spPr>
          <a:xfrm>
            <a:off x="1097495" y="950275"/>
            <a:ext cx="9997009" cy="4957449"/>
          </a:xfrm>
          <a:prstGeom prst="rect">
            <a:avLst/>
          </a:prstGeom>
        </p:spPr>
      </p:pic>
    </p:spTree>
    <p:extLst>
      <p:ext uri="{BB962C8B-B14F-4D97-AF65-F5344CB8AC3E}">
        <p14:creationId xmlns:p14="http://schemas.microsoft.com/office/powerpoint/2010/main" val="7285029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81FE4C85-C0DD-1E24-482E-B95B8E793B32}"/>
              </a:ext>
            </a:extLst>
          </p:cNvPr>
          <p:cNvSpPr txBox="1"/>
          <p:nvPr/>
        </p:nvSpPr>
        <p:spPr>
          <a:xfrm>
            <a:off x="1097495" y="562279"/>
            <a:ext cx="2700443" cy="461665"/>
          </a:xfrm>
          <a:prstGeom prst="rect">
            <a:avLst/>
          </a:prstGeom>
          <a:noFill/>
        </p:spPr>
        <p:txBody>
          <a:bodyPr wrap="square" rtlCol="0">
            <a:spAutoFit/>
          </a:bodyPr>
          <a:lstStyle/>
          <a:p>
            <a:r>
              <a:rPr lang="ja-JP" altLang="en-US" sz="2400" b="1" dirty="0">
                <a:latin typeface="Noto Sans JP"/>
              </a:rPr>
              <a:t>平成</a:t>
            </a:r>
            <a:r>
              <a:rPr lang="en-US" altLang="ja-JP" sz="2400" b="1" dirty="0">
                <a:latin typeface="Noto Sans JP"/>
              </a:rPr>
              <a:t>27</a:t>
            </a:r>
            <a:r>
              <a:rPr lang="ja-JP" altLang="en-US" sz="2400" b="1" dirty="0">
                <a:latin typeface="Noto Sans JP"/>
              </a:rPr>
              <a:t>年度 春季</a:t>
            </a:r>
            <a:endParaRPr lang="en-US" altLang="ja-JP" sz="2400" b="1" dirty="0">
              <a:latin typeface="Noto Sans JP"/>
            </a:endParaRPr>
          </a:p>
        </p:txBody>
      </p:sp>
      <p:pic>
        <p:nvPicPr>
          <p:cNvPr id="3" name="図 2">
            <a:extLst>
              <a:ext uri="{FF2B5EF4-FFF2-40B4-BE49-F238E27FC236}">
                <a16:creationId xmlns:a16="http://schemas.microsoft.com/office/drawing/2014/main" id="{751FC64C-CCC7-B6EF-9E58-BBB58FA24D21}"/>
              </a:ext>
            </a:extLst>
          </p:cNvPr>
          <p:cNvPicPr>
            <a:picLocks noChangeAspect="1"/>
          </p:cNvPicPr>
          <p:nvPr/>
        </p:nvPicPr>
        <p:blipFill>
          <a:blip r:embed="rId2"/>
          <a:stretch>
            <a:fillRect/>
          </a:stretch>
        </p:blipFill>
        <p:spPr>
          <a:xfrm>
            <a:off x="1097495" y="950275"/>
            <a:ext cx="9997009" cy="4957449"/>
          </a:xfrm>
          <a:prstGeom prst="rect">
            <a:avLst/>
          </a:prstGeom>
        </p:spPr>
      </p:pic>
      <p:sp>
        <p:nvSpPr>
          <p:cNvPr id="2" name="楕円 1">
            <a:extLst>
              <a:ext uri="{FF2B5EF4-FFF2-40B4-BE49-F238E27FC236}">
                <a16:creationId xmlns:a16="http://schemas.microsoft.com/office/drawing/2014/main" id="{CA877F31-1CD4-2894-60AD-2641908C30F0}"/>
              </a:ext>
            </a:extLst>
          </p:cNvPr>
          <p:cNvSpPr/>
          <p:nvPr/>
        </p:nvSpPr>
        <p:spPr>
          <a:xfrm>
            <a:off x="1580021" y="3849969"/>
            <a:ext cx="442452" cy="41401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0778478E-08BE-BAE2-66C8-E20636731E21}"/>
              </a:ext>
            </a:extLst>
          </p:cNvPr>
          <p:cNvSpPr txBox="1"/>
          <p:nvPr/>
        </p:nvSpPr>
        <p:spPr>
          <a:xfrm>
            <a:off x="7752080" y="2448560"/>
            <a:ext cx="3068320" cy="400110"/>
          </a:xfrm>
          <a:prstGeom prst="rect">
            <a:avLst/>
          </a:prstGeom>
          <a:noFill/>
        </p:spPr>
        <p:txBody>
          <a:bodyPr wrap="square" rtlCol="0">
            <a:spAutoFit/>
          </a:bodyPr>
          <a:lstStyle/>
          <a:p>
            <a:r>
              <a:rPr lang="ja-JP" altLang="en-US" sz="2000" b="1" dirty="0">
                <a:solidFill>
                  <a:srgbClr val="0070C0"/>
                </a:solidFill>
              </a:rPr>
              <a:t>⇒ フェールセーフ</a:t>
            </a:r>
            <a:endParaRPr lang="en-US" altLang="ja-JP" sz="2000" b="1" dirty="0">
              <a:solidFill>
                <a:srgbClr val="0070C0"/>
              </a:solidFill>
            </a:endParaRPr>
          </a:p>
        </p:txBody>
      </p:sp>
      <p:sp>
        <p:nvSpPr>
          <p:cNvPr id="5" name="テキスト ボックス 4">
            <a:extLst>
              <a:ext uri="{FF2B5EF4-FFF2-40B4-BE49-F238E27FC236}">
                <a16:creationId xmlns:a16="http://schemas.microsoft.com/office/drawing/2014/main" id="{01C74AB3-787D-9444-3ECE-F01A2F1A6313}"/>
              </a:ext>
            </a:extLst>
          </p:cNvPr>
          <p:cNvSpPr txBox="1"/>
          <p:nvPr/>
        </p:nvSpPr>
        <p:spPr>
          <a:xfrm>
            <a:off x="7315199" y="3428999"/>
            <a:ext cx="3698241" cy="400110"/>
          </a:xfrm>
          <a:prstGeom prst="rect">
            <a:avLst/>
          </a:prstGeom>
          <a:noFill/>
        </p:spPr>
        <p:txBody>
          <a:bodyPr wrap="square" rtlCol="0">
            <a:spAutoFit/>
          </a:bodyPr>
          <a:lstStyle/>
          <a:p>
            <a:r>
              <a:rPr lang="ja-JP" altLang="en-US" sz="2000" b="1" dirty="0">
                <a:solidFill>
                  <a:srgbClr val="0070C0"/>
                </a:solidFill>
              </a:rPr>
              <a:t>⇒ フォールトアボイダンス</a:t>
            </a:r>
            <a:endParaRPr lang="en-US" altLang="ja-JP" sz="2000" b="1" dirty="0">
              <a:solidFill>
                <a:srgbClr val="0070C0"/>
              </a:solidFill>
            </a:endParaRPr>
          </a:p>
        </p:txBody>
      </p:sp>
      <p:sp>
        <p:nvSpPr>
          <p:cNvPr id="7" name="テキスト ボックス 6">
            <a:extLst>
              <a:ext uri="{FF2B5EF4-FFF2-40B4-BE49-F238E27FC236}">
                <a16:creationId xmlns:a16="http://schemas.microsoft.com/office/drawing/2014/main" id="{193A45CD-3AE6-DC0F-B357-3F439BC75ED9}"/>
              </a:ext>
            </a:extLst>
          </p:cNvPr>
          <p:cNvSpPr txBox="1"/>
          <p:nvPr/>
        </p:nvSpPr>
        <p:spPr>
          <a:xfrm>
            <a:off x="8361680" y="5797778"/>
            <a:ext cx="3068320" cy="400110"/>
          </a:xfrm>
          <a:prstGeom prst="rect">
            <a:avLst/>
          </a:prstGeom>
          <a:noFill/>
        </p:spPr>
        <p:txBody>
          <a:bodyPr wrap="square" rtlCol="0">
            <a:spAutoFit/>
          </a:bodyPr>
          <a:lstStyle/>
          <a:p>
            <a:r>
              <a:rPr lang="ja-JP" altLang="en-US" sz="2000" b="1" dirty="0">
                <a:solidFill>
                  <a:srgbClr val="0070C0"/>
                </a:solidFill>
              </a:rPr>
              <a:t>⇒ フールプルーフ</a:t>
            </a:r>
            <a:endParaRPr lang="en-US" altLang="ja-JP" sz="2000" b="1" dirty="0">
              <a:solidFill>
                <a:srgbClr val="0070C0"/>
              </a:solidFill>
            </a:endParaRPr>
          </a:p>
        </p:txBody>
      </p:sp>
    </p:spTree>
    <p:extLst>
      <p:ext uri="{BB962C8B-B14F-4D97-AF65-F5344CB8AC3E}">
        <p14:creationId xmlns:p14="http://schemas.microsoft.com/office/powerpoint/2010/main" val="24085044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5" y="772566"/>
            <a:ext cx="10679289" cy="2492990"/>
          </a:xfrm>
          <a:prstGeom prst="rect">
            <a:avLst/>
          </a:prstGeom>
          <a:noFill/>
        </p:spPr>
        <p:txBody>
          <a:bodyPr wrap="square" rtlCol="0">
            <a:spAutoFit/>
          </a:bodyPr>
          <a:lstStyle/>
          <a:p>
            <a:r>
              <a:rPr lang="ja-JP" altLang="en-US" sz="2400" b="1" dirty="0">
                <a:solidFill>
                  <a:srgbClr val="FF0000"/>
                </a:solidFill>
              </a:rPr>
              <a:t>フールプルーフ（</a:t>
            </a:r>
            <a:r>
              <a:rPr lang="en-US" altLang="ja-JP" sz="2400" b="1" dirty="0">
                <a:solidFill>
                  <a:srgbClr val="FF0000"/>
                </a:solidFill>
              </a:rPr>
              <a:t>fool-proof</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1" i="0" dirty="0">
                <a:effectLst/>
                <a:latin typeface="Noto Sans JP"/>
              </a:rPr>
              <a:t>人為的に不適切な行為、過失</a:t>
            </a:r>
            <a:r>
              <a:rPr lang="ja-JP" altLang="en-US" sz="2400" b="0" i="0" dirty="0">
                <a:effectLst/>
                <a:latin typeface="Noto Sans JP"/>
              </a:rPr>
              <a:t>などが起こっても、システムの信頼性及び安全性を保持する性質。（</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r>
              <a:rPr lang="ja-JP" altLang="en-US" sz="2400" b="1" i="0" dirty="0">
                <a:effectLst/>
                <a:latin typeface="Noto Sans JP"/>
              </a:rPr>
              <a:t>誤った操作ができないように設計する</a:t>
            </a:r>
            <a:r>
              <a:rPr lang="ja-JP" altLang="en-US" sz="2400" i="0" dirty="0">
                <a:effectLst/>
                <a:latin typeface="Noto Sans JP"/>
              </a:rPr>
              <a:t>こと。</a:t>
            </a:r>
            <a:r>
              <a:rPr lang="ja-JP" altLang="en-US" sz="2400" b="1" i="0" dirty="0">
                <a:effectLst/>
                <a:latin typeface="Noto Sans JP"/>
              </a:rPr>
              <a:t>ポカヨケ</a:t>
            </a:r>
            <a:r>
              <a:rPr lang="ja-JP" altLang="en-US" sz="2400" b="0" i="0" dirty="0">
                <a:effectLst/>
                <a:latin typeface="Noto Sans JP"/>
              </a:rPr>
              <a:t>とも呼ばれる。電子レンジの蓋を開けると停止するといったことが例として挙げられる。</a:t>
            </a:r>
            <a:endParaRPr lang="en-US" altLang="ja-JP" sz="2400" b="0" i="0" dirty="0">
              <a:effectLst/>
              <a:latin typeface="Noto Sans JP"/>
            </a:endParaRPr>
          </a:p>
          <a:p>
            <a:r>
              <a:rPr lang="ja-JP" altLang="en-US" sz="2400" b="1" i="0" dirty="0">
                <a:effectLst/>
                <a:latin typeface="Noto Sans JP"/>
              </a:rPr>
              <a:t>「</a:t>
            </a:r>
            <a:r>
              <a:rPr lang="en-US" altLang="ja-JP" sz="2400" b="1" i="0" dirty="0">
                <a:effectLst/>
                <a:latin typeface="Noto Sans JP"/>
              </a:rPr>
              <a:t>fool</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「愚か者」</a:t>
            </a:r>
            <a:r>
              <a:rPr lang="ja-JP" altLang="en-US" sz="2400" i="0" dirty="0">
                <a:effectLst/>
                <a:latin typeface="Noto Sans JP"/>
              </a:rPr>
              <a:t>、</a:t>
            </a:r>
            <a:r>
              <a:rPr lang="ja-JP" altLang="en-US" sz="2400" b="1" i="0" dirty="0">
                <a:effectLst/>
                <a:latin typeface="Noto Sans JP"/>
              </a:rPr>
              <a:t>「</a:t>
            </a:r>
            <a:r>
              <a:rPr lang="en-US" altLang="ja-JP" sz="2400" b="1" i="0" dirty="0">
                <a:effectLst/>
                <a:latin typeface="Noto Sans JP"/>
              </a:rPr>
              <a:t>proof</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「防ぐ」</a:t>
            </a:r>
            <a:r>
              <a:rPr lang="ja-JP" altLang="en-US" sz="2400" i="0" dirty="0">
                <a:effectLst/>
                <a:latin typeface="Noto Sans JP"/>
              </a:rPr>
              <a:t>という意味。</a:t>
            </a:r>
            <a:endParaRPr lang="en-US" altLang="ja-JP" sz="2400" b="0" i="0" dirty="0">
              <a:effectLst/>
              <a:latin typeface="Noto Sans JP"/>
            </a:endParaRPr>
          </a:p>
        </p:txBody>
      </p:sp>
      <p:pic>
        <p:nvPicPr>
          <p:cNvPr id="2" name="Picture 2">
            <a:extLst>
              <a:ext uri="{FF2B5EF4-FFF2-40B4-BE49-F238E27FC236}">
                <a16:creationId xmlns:a16="http://schemas.microsoft.com/office/drawing/2014/main" id="{4324E015-9257-08EF-D445-BC6FE67FE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6422" y="3450205"/>
            <a:ext cx="2333978" cy="2333978"/>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0F33E4A7-EF8B-565D-FD3D-522D448C76D4}"/>
              </a:ext>
            </a:extLst>
          </p:cNvPr>
          <p:cNvSpPr txBox="1"/>
          <p:nvPr/>
        </p:nvSpPr>
        <p:spPr>
          <a:xfrm>
            <a:off x="2342443" y="5817241"/>
            <a:ext cx="7507111" cy="338554"/>
          </a:xfrm>
          <a:prstGeom prst="rect">
            <a:avLst/>
          </a:prstGeom>
          <a:noFill/>
        </p:spPr>
        <p:txBody>
          <a:bodyPr wrap="square">
            <a:spAutoFit/>
          </a:bodyPr>
          <a:lstStyle/>
          <a:p>
            <a:r>
              <a:rPr lang="en-US" altLang="ja-JP" sz="1600" dirty="0">
                <a:hlinkClick r:id="rId3"/>
              </a:rPr>
              <a:t>JISZ8115:2019 </a:t>
            </a:r>
            <a:r>
              <a:rPr lang="ja-JP" altLang="en-US" sz="1600" dirty="0">
                <a:hlinkClick r:id="rId3"/>
              </a:rPr>
              <a:t>ディペンダビリティ（総合信頼性）用語 </a:t>
            </a:r>
            <a:r>
              <a:rPr lang="en-US" altLang="ja-JP" sz="1600" dirty="0">
                <a:hlinkClick r:id="rId3"/>
              </a:rPr>
              <a:t>(kikakurui.com)</a:t>
            </a:r>
            <a:endParaRPr lang="ja-JP" altLang="en-US" sz="1600" dirty="0"/>
          </a:p>
        </p:txBody>
      </p:sp>
    </p:spTree>
    <p:extLst>
      <p:ext uri="{BB962C8B-B14F-4D97-AF65-F5344CB8AC3E}">
        <p14:creationId xmlns:p14="http://schemas.microsoft.com/office/powerpoint/2010/main" val="845239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5" y="913677"/>
            <a:ext cx="10679289" cy="2492990"/>
          </a:xfrm>
          <a:prstGeom prst="rect">
            <a:avLst/>
          </a:prstGeom>
          <a:noFill/>
        </p:spPr>
        <p:txBody>
          <a:bodyPr wrap="square" rtlCol="0">
            <a:spAutoFit/>
          </a:bodyPr>
          <a:lstStyle/>
          <a:p>
            <a:r>
              <a:rPr lang="ja-JP" altLang="en-US" sz="2400" b="1" dirty="0">
                <a:solidFill>
                  <a:srgbClr val="FF0000"/>
                </a:solidFill>
              </a:rPr>
              <a:t>フェールセーフ（</a:t>
            </a:r>
            <a:r>
              <a:rPr lang="en-US" altLang="ja-JP" sz="2400" b="1" dirty="0">
                <a:solidFill>
                  <a:srgbClr val="FF0000"/>
                </a:solidFill>
              </a:rPr>
              <a:t>fail-safe</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1" i="0" dirty="0">
                <a:effectLst/>
                <a:latin typeface="Noto Sans JP"/>
              </a:rPr>
              <a:t>故障時</a:t>
            </a:r>
            <a:r>
              <a:rPr lang="ja-JP" altLang="en-US" sz="2400" b="0" i="0" dirty="0">
                <a:effectLst/>
                <a:latin typeface="Noto Sans JP"/>
              </a:rPr>
              <a:t>に</a:t>
            </a:r>
            <a:r>
              <a:rPr lang="ja-JP" altLang="en-US" sz="2400" dirty="0">
                <a:latin typeface="Noto Sans JP"/>
              </a:rPr>
              <a:t>、</a:t>
            </a:r>
            <a:r>
              <a:rPr lang="ja-JP" altLang="en-US" sz="2400" b="1" i="0" dirty="0">
                <a:effectLst/>
                <a:latin typeface="Noto Sans JP"/>
              </a:rPr>
              <a:t>安全</a:t>
            </a:r>
            <a:r>
              <a:rPr lang="ja-JP" altLang="en-US" sz="2400" b="0" i="0" dirty="0">
                <a:effectLst/>
                <a:latin typeface="Noto Sans JP"/>
              </a:rPr>
              <a:t>を保つことができるシステムの性質。（</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r>
              <a:rPr lang="ja-JP" altLang="en-US" sz="2400" b="1" i="0" dirty="0">
                <a:effectLst/>
                <a:latin typeface="Noto Sans JP"/>
              </a:rPr>
              <a:t>装置や設備が故障しても事故が発生しないように設計する</a:t>
            </a:r>
            <a:r>
              <a:rPr lang="ja-JP" altLang="en-US" sz="2400" b="0" i="0" dirty="0">
                <a:effectLst/>
                <a:latin typeface="Noto Sans JP"/>
              </a:rPr>
              <a:t>こと。地震でヒーターが停止するといったことが例として挙げられる。</a:t>
            </a:r>
            <a:endParaRPr lang="en-US" altLang="ja-JP" sz="2400" b="0" i="0" dirty="0">
              <a:effectLst/>
              <a:latin typeface="Noto Sans JP"/>
            </a:endParaRPr>
          </a:p>
          <a:p>
            <a:r>
              <a:rPr lang="ja-JP" altLang="en-US" sz="2400" b="1" i="0" dirty="0">
                <a:effectLst/>
                <a:latin typeface="Noto Sans JP"/>
              </a:rPr>
              <a:t>「</a:t>
            </a:r>
            <a:r>
              <a:rPr lang="en-US" altLang="ja-JP" sz="2400" b="1" i="0" dirty="0">
                <a:effectLst/>
                <a:latin typeface="Noto Sans JP"/>
              </a:rPr>
              <a:t>fail</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「失敗」</a:t>
            </a:r>
            <a:r>
              <a:rPr lang="ja-JP" altLang="en-US" sz="2400" i="0" dirty="0">
                <a:effectLst/>
                <a:latin typeface="Noto Sans JP"/>
              </a:rPr>
              <a:t>、</a:t>
            </a:r>
            <a:r>
              <a:rPr lang="ja-JP" altLang="en-US" sz="2400" b="1" i="0" dirty="0">
                <a:effectLst/>
                <a:latin typeface="Noto Sans JP"/>
              </a:rPr>
              <a:t>「</a:t>
            </a:r>
            <a:r>
              <a:rPr lang="en-US" altLang="ja-JP" sz="2400" b="1" i="0" dirty="0">
                <a:effectLst/>
                <a:latin typeface="Noto Sans JP"/>
              </a:rPr>
              <a:t>safe</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「安全」</a:t>
            </a:r>
            <a:r>
              <a:rPr lang="ja-JP" altLang="en-US" sz="2400" i="0" dirty="0">
                <a:effectLst/>
                <a:latin typeface="Noto Sans JP"/>
              </a:rPr>
              <a:t>という意味。</a:t>
            </a:r>
            <a:endParaRPr lang="en-US" altLang="ja-JP" sz="2400" b="0" i="0" dirty="0">
              <a:effectLst/>
              <a:latin typeface="Noto Sans JP"/>
            </a:endParaRPr>
          </a:p>
        </p:txBody>
      </p:sp>
      <p:pic>
        <p:nvPicPr>
          <p:cNvPr id="2050" name="Picture 2">
            <a:extLst>
              <a:ext uri="{FF2B5EF4-FFF2-40B4-BE49-F238E27FC236}">
                <a16:creationId xmlns:a16="http://schemas.microsoft.com/office/drawing/2014/main" id="{C312CC0F-5E2C-C5A4-A38D-1F03DEE0E6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8093" y="3540766"/>
            <a:ext cx="2323008" cy="2225675"/>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a:extLst>
              <a:ext uri="{FF2B5EF4-FFF2-40B4-BE49-F238E27FC236}">
                <a16:creationId xmlns:a16="http://schemas.microsoft.com/office/drawing/2014/main" id="{2A072621-7435-72F9-18D9-81BBF3F345F0}"/>
              </a:ext>
            </a:extLst>
          </p:cNvPr>
          <p:cNvSpPr txBox="1"/>
          <p:nvPr/>
        </p:nvSpPr>
        <p:spPr>
          <a:xfrm>
            <a:off x="2342443" y="5766441"/>
            <a:ext cx="7507111" cy="338554"/>
          </a:xfrm>
          <a:prstGeom prst="rect">
            <a:avLst/>
          </a:prstGeom>
          <a:noFill/>
        </p:spPr>
        <p:txBody>
          <a:bodyPr wrap="square">
            <a:spAutoFit/>
          </a:bodyPr>
          <a:lstStyle/>
          <a:p>
            <a:r>
              <a:rPr lang="en-US" altLang="ja-JP" sz="1600" dirty="0">
                <a:hlinkClick r:id="rId3"/>
              </a:rPr>
              <a:t>JISZ8115:2019 </a:t>
            </a:r>
            <a:r>
              <a:rPr lang="ja-JP" altLang="en-US" sz="1600" dirty="0">
                <a:hlinkClick r:id="rId3"/>
              </a:rPr>
              <a:t>ディペンダビリティ（総合信頼性）用語 </a:t>
            </a:r>
            <a:r>
              <a:rPr lang="en-US" altLang="ja-JP" sz="1600" dirty="0">
                <a:hlinkClick r:id="rId3"/>
              </a:rPr>
              <a:t>(kikakurui.com)</a:t>
            </a:r>
            <a:endParaRPr lang="ja-JP" altLang="en-US" sz="1600" dirty="0"/>
          </a:p>
        </p:txBody>
      </p:sp>
    </p:spTree>
    <p:extLst>
      <p:ext uri="{BB962C8B-B14F-4D97-AF65-F5344CB8AC3E}">
        <p14:creationId xmlns:p14="http://schemas.microsoft.com/office/powerpoint/2010/main" val="17748914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3" y="631085"/>
            <a:ext cx="10679289" cy="2492990"/>
          </a:xfrm>
          <a:prstGeom prst="rect">
            <a:avLst/>
          </a:prstGeom>
          <a:noFill/>
        </p:spPr>
        <p:txBody>
          <a:bodyPr wrap="square" rtlCol="0">
            <a:spAutoFit/>
          </a:bodyPr>
          <a:lstStyle/>
          <a:p>
            <a:r>
              <a:rPr lang="ja-JP" altLang="en-US" sz="2400" b="1" dirty="0">
                <a:solidFill>
                  <a:srgbClr val="FF0000"/>
                </a:solidFill>
              </a:rPr>
              <a:t>フェールソフト（</a:t>
            </a:r>
            <a:r>
              <a:rPr lang="en-US" altLang="ja-JP" sz="2400" b="1" dirty="0">
                <a:solidFill>
                  <a:srgbClr val="FF0000"/>
                </a:solidFill>
              </a:rPr>
              <a:t>fail-soft</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1" i="0" dirty="0">
                <a:effectLst/>
                <a:latin typeface="Noto Sans JP"/>
              </a:rPr>
              <a:t>故障状態にあるか、又は故障が差し迫る場合</a:t>
            </a:r>
            <a:r>
              <a:rPr lang="ja-JP" altLang="en-US" sz="2400" b="0" i="0" dirty="0">
                <a:effectLst/>
                <a:latin typeface="Noto Sans JP"/>
              </a:rPr>
              <a:t>に、その影響を受ける機能を、</a:t>
            </a:r>
            <a:r>
              <a:rPr lang="ja-JP" altLang="en-US" sz="2400" b="1" i="0" dirty="0">
                <a:effectLst/>
                <a:latin typeface="Noto Sans JP"/>
              </a:rPr>
              <a:t>優先順位</a:t>
            </a:r>
            <a:r>
              <a:rPr lang="ja-JP" altLang="en-US" sz="2400" b="0" i="0" dirty="0">
                <a:effectLst/>
                <a:latin typeface="Noto Sans JP"/>
              </a:rPr>
              <a:t>を付けて徐々に終了することができるシステムの性質。　　　　（</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endParaRPr lang="en-US" altLang="ja-JP" sz="2400" b="0" i="0" dirty="0">
              <a:effectLst/>
              <a:latin typeface="Noto Sans JP"/>
            </a:endParaRPr>
          </a:p>
          <a:p>
            <a:r>
              <a:rPr lang="ja-JP" altLang="en-US" sz="2400" b="0" i="0" dirty="0">
                <a:effectLst/>
                <a:latin typeface="Noto Sans JP"/>
              </a:rPr>
              <a:t>クラウドサービスのように、</a:t>
            </a:r>
            <a:r>
              <a:rPr lang="ja-JP" altLang="en-US" sz="2400" b="1" i="0" dirty="0">
                <a:effectLst/>
                <a:latin typeface="Noto Sans JP"/>
              </a:rPr>
              <a:t>システムに障害が発生しても、最低限の機能を維持して処理を継続する</a:t>
            </a:r>
            <a:r>
              <a:rPr lang="ja-JP" altLang="en-US" sz="2400" b="0" i="0" dirty="0">
                <a:effectLst/>
                <a:latin typeface="Noto Sans JP"/>
              </a:rPr>
              <a:t>ようなことが例として挙げられる。</a:t>
            </a:r>
            <a:endParaRPr lang="en-US" altLang="ja-JP" sz="2400" b="0" i="0" dirty="0">
              <a:effectLst/>
              <a:latin typeface="Noto Sans JP"/>
            </a:endParaRPr>
          </a:p>
        </p:txBody>
      </p:sp>
      <p:sp>
        <p:nvSpPr>
          <p:cNvPr id="2" name="テキスト ボックス 1">
            <a:extLst>
              <a:ext uri="{FF2B5EF4-FFF2-40B4-BE49-F238E27FC236}">
                <a16:creationId xmlns:a16="http://schemas.microsoft.com/office/drawing/2014/main" id="{9EEC72A2-9DAA-C242-15B9-E038CC6B1AE4}"/>
              </a:ext>
            </a:extLst>
          </p:cNvPr>
          <p:cNvSpPr txBox="1"/>
          <p:nvPr/>
        </p:nvSpPr>
        <p:spPr>
          <a:xfrm>
            <a:off x="2342441" y="5897356"/>
            <a:ext cx="7507111" cy="338554"/>
          </a:xfrm>
          <a:prstGeom prst="rect">
            <a:avLst/>
          </a:prstGeom>
          <a:noFill/>
        </p:spPr>
        <p:txBody>
          <a:bodyPr wrap="square">
            <a:spAutoFit/>
          </a:bodyPr>
          <a:lstStyle/>
          <a:p>
            <a:r>
              <a:rPr lang="en-US" altLang="ja-JP" sz="1600" dirty="0">
                <a:hlinkClick r:id="rId2"/>
              </a:rPr>
              <a:t>JISZ8115:2019 </a:t>
            </a:r>
            <a:r>
              <a:rPr lang="ja-JP" altLang="en-US" sz="1600" dirty="0">
                <a:hlinkClick r:id="rId2"/>
              </a:rPr>
              <a:t>ディペンダビリティ（総合信頼性）用語 </a:t>
            </a:r>
            <a:r>
              <a:rPr lang="en-US" altLang="ja-JP" sz="1600" dirty="0">
                <a:hlinkClick r:id="rId2"/>
              </a:rPr>
              <a:t>(kikakurui.com)</a:t>
            </a:r>
            <a:endParaRPr lang="ja-JP" altLang="en-US" sz="1600" dirty="0"/>
          </a:p>
        </p:txBody>
      </p:sp>
      <p:pic>
        <p:nvPicPr>
          <p:cNvPr id="1026" name="Picture 2">
            <a:extLst>
              <a:ext uri="{FF2B5EF4-FFF2-40B4-BE49-F238E27FC236}">
                <a16:creationId xmlns:a16="http://schemas.microsoft.com/office/drawing/2014/main" id="{5AF3C348-A87A-3F33-7934-6D158642B1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3182878"/>
            <a:ext cx="2646680" cy="2646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030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3" y="761277"/>
            <a:ext cx="10679289" cy="2123658"/>
          </a:xfrm>
          <a:prstGeom prst="rect">
            <a:avLst/>
          </a:prstGeom>
          <a:noFill/>
        </p:spPr>
        <p:txBody>
          <a:bodyPr wrap="square" rtlCol="0">
            <a:spAutoFit/>
          </a:bodyPr>
          <a:lstStyle/>
          <a:p>
            <a:r>
              <a:rPr lang="ja-JP" altLang="en-US" sz="2400" b="1" dirty="0">
                <a:solidFill>
                  <a:srgbClr val="FF0000"/>
                </a:solidFill>
              </a:rPr>
              <a:t>フォールトトレランス（</a:t>
            </a:r>
            <a:r>
              <a:rPr lang="en-US" altLang="ja-JP" sz="2400" b="1" dirty="0">
                <a:solidFill>
                  <a:srgbClr val="FF0000"/>
                </a:solidFill>
              </a:rPr>
              <a:t>fault tolerance</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0" i="0" dirty="0">
                <a:effectLst/>
                <a:latin typeface="Noto Sans JP"/>
              </a:rPr>
              <a:t>幾つかのフォールトが存在しても、</a:t>
            </a:r>
            <a:r>
              <a:rPr lang="ja-JP" altLang="en-US" sz="2400" b="1" i="0" dirty="0">
                <a:effectLst/>
                <a:latin typeface="Noto Sans JP"/>
              </a:rPr>
              <a:t>機能し続ける</a:t>
            </a:r>
            <a:r>
              <a:rPr lang="ja-JP" altLang="en-US" sz="2400" b="0" i="0" dirty="0">
                <a:effectLst/>
                <a:latin typeface="Noto Sans JP"/>
              </a:rPr>
              <a:t>ことができるシステムの能力。（</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endParaRPr lang="en-US" altLang="ja-JP" sz="2400" b="0" i="0" dirty="0">
              <a:effectLst/>
              <a:latin typeface="Noto Sans JP"/>
            </a:endParaRPr>
          </a:p>
          <a:p>
            <a:r>
              <a:rPr lang="ja-JP" altLang="en-US" sz="2400" dirty="0">
                <a:latin typeface="Noto Sans JP"/>
              </a:rPr>
              <a:t>システムを</a:t>
            </a:r>
            <a:r>
              <a:rPr lang="ja-JP" altLang="en-US" sz="2400" b="1" dirty="0">
                <a:latin typeface="Noto Sans JP"/>
              </a:rPr>
              <a:t>二重化して障害に備える</a:t>
            </a:r>
            <a:r>
              <a:rPr lang="ja-JP" altLang="en-US" sz="2400" dirty="0">
                <a:latin typeface="Noto Sans JP"/>
              </a:rPr>
              <a:t>ようなことが例として挙げられる。</a:t>
            </a:r>
            <a:endParaRPr lang="en-US" altLang="ja-JP" sz="2400" dirty="0">
              <a:latin typeface="Noto Sans JP"/>
            </a:endParaRPr>
          </a:p>
          <a:p>
            <a:r>
              <a:rPr lang="ja-JP" altLang="en-US" sz="2400" b="1" i="0" dirty="0">
                <a:effectLst/>
                <a:latin typeface="Noto Sans JP"/>
              </a:rPr>
              <a:t>「</a:t>
            </a:r>
            <a:r>
              <a:rPr lang="en-US" altLang="ja-JP" sz="2400" b="1" i="0" dirty="0">
                <a:effectLst/>
                <a:latin typeface="Noto Sans JP"/>
              </a:rPr>
              <a:t>tolerance</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「寛容」</a:t>
            </a:r>
            <a:r>
              <a:rPr lang="ja-JP" altLang="en-US" sz="2400" i="0" dirty="0">
                <a:effectLst/>
                <a:latin typeface="Noto Sans JP"/>
              </a:rPr>
              <a:t>、</a:t>
            </a:r>
            <a:r>
              <a:rPr lang="ja-JP" altLang="en-US" sz="2400" b="1" i="0" dirty="0">
                <a:effectLst/>
                <a:latin typeface="Noto Sans JP"/>
              </a:rPr>
              <a:t>「寛大」</a:t>
            </a:r>
            <a:r>
              <a:rPr lang="ja-JP" altLang="en-US" sz="2400" i="0" dirty="0">
                <a:effectLst/>
                <a:latin typeface="Noto Sans JP"/>
              </a:rPr>
              <a:t>という意味。</a:t>
            </a:r>
            <a:endParaRPr lang="en-US" altLang="ja-JP" sz="2400" b="0" i="0" dirty="0">
              <a:effectLst/>
              <a:latin typeface="Noto Sans JP"/>
            </a:endParaRPr>
          </a:p>
        </p:txBody>
      </p:sp>
      <p:sp>
        <p:nvSpPr>
          <p:cNvPr id="2" name="テキスト ボックス 1">
            <a:extLst>
              <a:ext uri="{FF2B5EF4-FFF2-40B4-BE49-F238E27FC236}">
                <a16:creationId xmlns:a16="http://schemas.microsoft.com/office/drawing/2014/main" id="{29CF89C8-B5B5-A780-707D-7837DF2B512D}"/>
              </a:ext>
            </a:extLst>
          </p:cNvPr>
          <p:cNvSpPr txBox="1"/>
          <p:nvPr/>
        </p:nvSpPr>
        <p:spPr>
          <a:xfrm>
            <a:off x="2342443" y="5766441"/>
            <a:ext cx="7507111" cy="338554"/>
          </a:xfrm>
          <a:prstGeom prst="rect">
            <a:avLst/>
          </a:prstGeom>
          <a:noFill/>
        </p:spPr>
        <p:txBody>
          <a:bodyPr wrap="square">
            <a:spAutoFit/>
          </a:bodyPr>
          <a:lstStyle/>
          <a:p>
            <a:r>
              <a:rPr lang="en-US" altLang="ja-JP" sz="1600" dirty="0">
                <a:hlinkClick r:id="rId2"/>
              </a:rPr>
              <a:t>JISZ8115:2019 </a:t>
            </a:r>
            <a:r>
              <a:rPr lang="ja-JP" altLang="en-US" sz="1600" dirty="0">
                <a:hlinkClick r:id="rId2"/>
              </a:rPr>
              <a:t>ディペンダビリティ（総合信頼性）用語 </a:t>
            </a:r>
            <a:r>
              <a:rPr lang="en-US" altLang="ja-JP" sz="1600" dirty="0">
                <a:hlinkClick r:id="rId2"/>
              </a:rPr>
              <a:t>(kikakurui.com)</a:t>
            </a:r>
            <a:endParaRPr lang="ja-JP" altLang="en-US" sz="1600" dirty="0"/>
          </a:p>
        </p:txBody>
      </p:sp>
      <p:sp>
        <p:nvSpPr>
          <p:cNvPr id="5" name="テキスト ボックス 4">
            <a:extLst>
              <a:ext uri="{FF2B5EF4-FFF2-40B4-BE49-F238E27FC236}">
                <a16:creationId xmlns:a16="http://schemas.microsoft.com/office/drawing/2014/main" id="{97CE7B22-0629-737E-5DBF-EA25E5B6FEB4}"/>
              </a:ext>
            </a:extLst>
          </p:cNvPr>
          <p:cNvSpPr txBox="1"/>
          <p:nvPr/>
        </p:nvSpPr>
        <p:spPr>
          <a:xfrm>
            <a:off x="7132320" y="3848634"/>
            <a:ext cx="3738880" cy="954107"/>
          </a:xfrm>
          <a:prstGeom prst="rect">
            <a:avLst/>
          </a:prstGeom>
          <a:noFill/>
        </p:spPr>
        <p:txBody>
          <a:bodyPr wrap="square">
            <a:spAutoFit/>
          </a:bodyPr>
          <a:lstStyle/>
          <a:p>
            <a:r>
              <a:rPr lang="en-US" altLang="ja-JP" sz="1400" dirty="0">
                <a:hlinkClick r:id="rId3"/>
              </a:rPr>
              <a:t>Amazon | BUFFALO RAID1</a:t>
            </a:r>
            <a:r>
              <a:rPr lang="ja-JP" altLang="en-US" sz="1400" dirty="0">
                <a:hlinkClick r:id="rId3"/>
              </a:rPr>
              <a:t>対応 </a:t>
            </a:r>
            <a:r>
              <a:rPr lang="en-US" altLang="ja-JP" sz="1400" dirty="0">
                <a:hlinkClick r:id="rId3"/>
              </a:rPr>
              <a:t>USB3.0</a:t>
            </a:r>
            <a:r>
              <a:rPr lang="ja-JP" altLang="en-US" sz="1400" dirty="0">
                <a:hlinkClick r:id="rId3"/>
              </a:rPr>
              <a:t>用 外付けハードディスク </a:t>
            </a:r>
            <a:r>
              <a:rPr lang="en-US" altLang="ja-JP" sz="1400" dirty="0">
                <a:hlinkClick r:id="rId3"/>
              </a:rPr>
              <a:t>2</a:t>
            </a:r>
            <a:r>
              <a:rPr lang="ja-JP" altLang="en-US" sz="1400" dirty="0">
                <a:hlinkClick r:id="rId3"/>
              </a:rPr>
              <a:t>ドライブモデル </a:t>
            </a:r>
            <a:r>
              <a:rPr lang="en-US" altLang="ja-JP" sz="1400" dirty="0">
                <a:hlinkClick r:id="rId3"/>
              </a:rPr>
              <a:t>2TB HD-WL2TU3/R1J | </a:t>
            </a:r>
            <a:r>
              <a:rPr lang="ja-JP" altLang="en-US" sz="1400" dirty="0">
                <a:hlinkClick r:id="rId3"/>
              </a:rPr>
              <a:t>バッファロー </a:t>
            </a:r>
            <a:r>
              <a:rPr lang="en-US" altLang="ja-JP" sz="1400" dirty="0">
                <a:hlinkClick r:id="rId3"/>
              </a:rPr>
              <a:t>| </a:t>
            </a:r>
            <a:r>
              <a:rPr lang="ja-JP" altLang="en-US" sz="1400" dirty="0">
                <a:hlinkClick r:id="rId3"/>
              </a:rPr>
              <a:t>外付ハードディスクドライブ 通販</a:t>
            </a:r>
            <a:endParaRPr lang="ja-JP" altLang="en-US" sz="1400" dirty="0"/>
          </a:p>
        </p:txBody>
      </p:sp>
      <p:pic>
        <p:nvPicPr>
          <p:cNvPr id="2050" name="Picture 2">
            <a:extLst>
              <a:ext uri="{FF2B5EF4-FFF2-40B4-BE49-F238E27FC236}">
                <a16:creationId xmlns:a16="http://schemas.microsoft.com/office/drawing/2014/main" id="{2B67363C-C0AB-A723-7464-7514DCF5C0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1" y="3222442"/>
            <a:ext cx="2124770" cy="2206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918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3" y="631085"/>
            <a:ext cx="10679289" cy="2492990"/>
          </a:xfrm>
          <a:prstGeom prst="rect">
            <a:avLst/>
          </a:prstGeom>
          <a:noFill/>
        </p:spPr>
        <p:txBody>
          <a:bodyPr wrap="square" rtlCol="0">
            <a:spAutoFit/>
          </a:bodyPr>
          <a:lstStyle/>
          <a:p>
            <a:r>
              <a:rPr lang="ja-JP" altLang="en-US" sz="2400" b="1" dirty="0">
                <a:solidFill>
                  <a:srgbClr val="FF0000"/>
                </a:solidFill>
              </a:rPr>
              <a:t>フォールトアボイダンス（</a:t>
            </a:r>
            <a:r>
              <a:rPr lang="en-US" altLang="ja-JP" sz="2400" b="1" dirty="0">
                <a:solidFill>
                  <a:srgbClr val="FF0000"/>
                </a:solidFill>
              </a:rPr>
              <a:t>fault avoidance</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1" i="0" dirty="0">
                <a:effectLst/>
                <a:latin typeface="Noto Sans JP"/>
              </a:rPr>
              <a:t>フォールトになるのを防ぐことを目的とした技法及び手順。</a:t>
            </a:r>
            <a:r>
              <a:rPr lang="ja-JP" altLang="en-US" sz="2400" b="0" i="0" dirty="0">
                <a:effectLst/>
                <a:latin typeface="Noto Sans JP"/>
              </a:rPr>
              <a:t>（</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r>
              <a:rPr lang="ja-JP" altLang="en-US" sz="2400" b="1" i="0" dirty="0">
                <a:effectLst/>
                <a:latin typeface="Noto Sans JP"/>
              </a:rPr>
              <a:t>フォールト排除</a:t>
            </a:r>
            <a:r>
              <a:rPr lang="ja-JP" altLang="en-US" sz="2400" b="0" i="0" dirty="0">
                <a:effectLst/>
                <a:latin typeface="Noto Sans JP"/>
              </a:rPr>
              <a:t>とも呼ばれる。</a:t>
            </a:r>
            <a:endParaRPr lang="en-US" altLang="ja-JP" sz="2400" b="0" i="0" dirty="0">
              <a:effectLst/>
              <a:latin typeface="Noto Sans JP"/>
            </a:endParaRPr>
          </a:p>
          <a:p>
            <a:r>
              <a:rPr lang="ja-JP" altLang="en-US" sz="2400" dirty="0">
                <a:latin typeface="Noto Sans JP"/>
              </a:rPr>
              <a:t>高品質、高信頼性の部品や素子を使用することで、</a:t>
            </a:r>
            <a:r>
              <a:rPr lang="ja-JP" altLang="en-US" sz="2400" b="1" dirty="0">
                <a:latin typeface="Noto Sans JP"/>
              </a:rPr>
              <a:t>機器などの故障が発生する確率を下げていく</a:t>
            </a:r>
            <a:r>
              <a:rPr lang="ja-JP" altLang="en-US" sz="2400" dirty="0">
                <a:latin typeface="Noto Sans JP"/>
              </a:rPr>
              <a:t>ことなどが例として挙げられる。</a:t>
            </a:r>
            <a:endParaRPr lang="en-US" altLang="ja-JP" sz="2400" dirty="0">
              <a:latin typeface="Noto Sans JP"/>
            </a:endParaRPr>
          </a:p>
          <a:p>
            <a:r>
              <a:rPr lang="ja-JP" altLang="en-US" sz="2400" b="1" i="0" dirty="0">
                <a:effectLst/>
                <a:latin typeface="Noto Sans JP"/>
              </a:rPr>
              <a:t>「</a:t>
            </a:r>
            <a:r>
              <a:rPr lang="en-US" altLang="ja-JP" sz="2400" b="1" i="0" dirty="0">
                <a:effectLst/>
                <a:latin typeface="Noto Sans JP"/>
              </a:rPr>
              <a:t>avoidance</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「回避」</a:t>
            </a:r>
            <a:r>
              <a:rPr lang="ja-JP" altLang="en-US" sz="2400" i="0" dirty="0">
                <a:effectLst/>
                <a:latin typeface="Noto Sans JP"/>
              </a:rPr>
              <a:t>という意味。</a:t>
            </a:r>
            <a:endParaRPr lang="en-US" altLang="ja-JP" sz="2400" b="0" i="0" dirty="0">
              <a:effectLst/>
              <a:latin typeface="Noto Sans JP"/>
            </a:endParaRPr>
          </a:p>
        </p:txBody>
      </p:sp>
      <p:sp>
        <p:nvSpPr>
          <p:cNvPr id="2" name="テキスト ボックス 1">
            <a:extLst>
              <a:ext uri="{FF2B5EF4-FFF2-40B4-BE49-F238E27FC236}">
                <a16:creationId xmlns:a16="http://schemas.microsoft.com/office/drawing/2014/main" id="{E3FB1A28-EEC1-A310-C511-0FFBBA65CE6C}"/>
              </a:ext>
            </a:extLst>
          </p:cNvPr>
          <p:cNvSpPr txBox="1"/>
          <p:nvPr/>
        </p:nvSpPr>
        <p:spPr>
          <a:xfrm>
            <a:off x="2342443" y="5888361"/>
            <a:ext cx="7507111" cy="338554"/>
          </a:xfrm>
          <a:prstGeom prst="rect">
            <a:avLst/>
          </a:prstGeom>
          <a:noFill/>
        </p:spPr>
        <p:txBody>
          <a:bodyPr wrap="square">
            <a:spAutoFit/>
          </a:bodyPr>
          <a:lstStyle/>
          <a:p>
            <a:r>
              <a:rPr lang="en-US" altLang="ja-JP" sz="1600" dirty="0">
                <a:hlinkClick r:id="rId2"/>
              </a:rPr>
              <a:t>JISZ8115:2019 </a:t>
            </a:r>
            <a:r>
              <a:rPr lang="ja-JP" altLang="en-US" sz="1600" dirty="0">
                <a:hlinkClick r:id="rId2"/>
              </a:rPr>
              <a:t>ディペンダビリティ（総合信頼性）用語 </a:t>
            </a:r>
            <a:r>
              <a:rPr lang="en-US" altLang="ja-JP" sz="1600" dirty="0">
                <a:hlinkClick r:id="rId2"/>
              </a:rPr>
              <a:t>(kikakurui.com)</a:t>
            </a:r>
            <a:endParaRPr lang="ja-JP" altLang="en-US" sz="1600" dirty="0"/>
          </a:p>
        </p:txBody>
      </p:sp>
      <p:pic>
        <p:nvPicPr>
          <p:cNvPr id="3074" name="Picture 2">
            <a:extLst>
              <a:ext uri="{FF2B5EF4-FFF2-40B4-BE49-F238E27FC236}">
                <a16:creationId xmlns:a16="http://schemas.microsoft.com/office/drawing/2014/main" id="{F654BA95-D115-A66B-7319-10F6320556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3190498"/>
            <a:ext cx="2514600"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0415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ローチャート: 代替処理 2">
            <a:extLst>
              <a:ext uri="{FF2B5EF4-FFF2-40B4-BE49-F238E27FC236}">
                <a16:creationId xmlns:a16="http://schemas.microsoft.com/office/drawing/2014/main" id="{B39092FD-09F2-2971-1C6D-A3E673B45E4C}"/>
              </a:ext>
            </a:extLst>
          </p:cNvPr>
          <p:cNvSpPr/>
          <p:nvPr/>
        </p:nvSpPr>
        <p:spPr>
          <a:xfrm>
            <a:off x="1981200" y="3693160"/>
            <a:ext cx="3139440" cy="741680"/>
          </a:xfrm>
          <a:prstGeom prst="flowChartAlternate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kumimoji="1" lang="ja-JP" altLang="en-US" sz="2000" b="1" dirty="0"/>
              <a:t>フォールトトレランス</a:t>
            </a:r>
            <a:endParaRPr kumimoji="1" lang="en-US" altLang="ja-JP" sz="2000" b="1" dirty="0"/>
          </a:p>
          <a:p>
            <a:pPr algn="ctr"/>
            <a:r>
              <a:rPr lang="ja-JP" altLang="en-US" sz="1400" b="1" dirty="0"/>
              <a:t>障害が発生しても正常な状態を保つ</a:t>
            </a:r>
            <a:endParaRPr kumimoji="1" lang="ja-JP" altLang="en-US" sz="1400" b="1" dirty="0"/>
          </a:p>
        </p:txBody>
      </p:sp>
      <p:sp>
        <p:nvSpPr>
          <p:cNvPr id="5" name="フローチャート: 代替処理 4">
            <a:extLst>
              <a:ext uri="{FF2B5EF4-FFF2-40B4-BE49-F238E27FC236}">
                <a16:creationId xmlns:a16="http://schemas.microsoft.com/office/drawing/2014/main" id="{AD029371-7F62-5D2D-455B-2CCF2E4F25DB}"/>
              </a:ext>
            </a:extLst>
          </p:cNvPr>
          <p:cNvSpPr/>
          <p:nvPr/>
        </p:nvSpPr>
        <p:spPr>
          <a:xfrm>
            <a:off x="1981200" y="1955799"/>
            <a:ext cx="3139440" cy="741680"/>
          </a:xfrm>
          <a:prstGeom prst="flowChartAlternateProcess">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kumimoji="1" lang="ja-JP" altLang="en-US" sz="2000" b="1" dirty="0"/>
              <a:t>フォールトアボイダンス</a:t>
            </a:r>
            <a:endParaRPr kumimoji="1" lang="en-US" altLang="ja-JP" sz="2000" b="1" dirty="0"/>
          </a:p>
          <a:p>
            <a:pPr algn="ctr"/>
            <a:r>
              <a:rPr lang="ja-JP" altLang="en-US" sz="1400" b="1" dirty="0"/>
              <a:t>障害を発生させない</a:t>
            </a:r>
            <a:endParaRPr kumimoji="1" lang="ja-JP" altLang="en-US" sz="1400" b="1" dirty="0"/>
          </a:p>
        </p:txBody>
      </p:sp>
      <p:sp>
        <p:nvSpPr>
          <p:cNvPr id="6" name="フローチャート: 代替処理 5">
            <a:extLst>
              <a:ext uri="{FF2B5EF4-FFF2-40B4-BE49-F238E27FC236}">
                <a16:creationId xmlns:a16="http://schemas.microsoft.com/office/drawing/2014/main" id="{BFE51076-6E0B-B9FC-C170-93B31FBC0321}"/>
              </a:ext>
            </a:extLst>
          </p:cNvPr>
          <p:cNvSpPr/>
          <p:nvPr/>
        </p:nvSpPr>
        <p:spPr>
          <a:xfrm>
            <a:off x="6786880" y="3693160"/>
            <a:ext cx="3495040" cy="741680"/>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a:t>フェールセーフ</a:t>
            </a:r>
            <a:endParaRPr kumimoji="1" lang="en-US" altLang="ja-JP" sz="2000" b="1" dirty="0"/>
          </a:p>
          <a:p>
            <a:pPr algn="ctr"/>
            <a:r>
              <a:rPr lang="ja-JP" altLang="en-US" sz="1400" b="1" dirty="0"/>
              <a:t>障害発生時は</a:t>
            </a:r>
            <a:r>
              <a:rPr lang="ja-JP" altLang="en-US" sz="1400" b="1" dirty="0">
                <a:solidFill>
                  <a:srgbClr val="FF0000"/>
                </a:solidFill>
              </a:rPr>
              <a:t>安全第一</a:t>
            </a:r>
            <a:r>
              <a:rPr lang="ja-JP" altLang="en-US" sz="1400" b="1" dirty="0"/>
              <a:t>で維持する</a:t>
            </a:r>
            <a:endParaRPr kumimoji="1" lang="ja-JP" altLang="en-US" sz="1400" b="1" dirty="0"/>
          </a:p>
        </p:txBody>
      </p:sp>
      <p:sp>
        <p:nvSpPr>
          <p:cNvPr id="7" name="フローチャート: 代替処理 6">
            <a:extLst>
              <a:ext uri="{FF2B5EF4-FFF2-40B4-BE49-F238E27FC236}">
                <a16:creationId xmlns:a16="http://schemas.microsoft.com/office/drawing/2014/main" id="{713D8086-EC21-5F2E-DF9A-383B5BF3D51F}"/>
              </a:ext>
            </a:extLst>
          </p:cNvPr>
          <p:cNvSpPr/>
          <p:nvPr/>
        </p:nvSpPr>
        <p:spPr>
          <a:xfrm>
            <a:off x="6786880" y="5069841"/>
            <a:ext cx="3495040" cy="741680"/>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a:t>フェールソフト</a:t>
            </a:r>
            <a:endParaRPr kumimoji="1" lang="en-US" altLang="ja-JP" sz="2000" b="1" dirty="0"/>
          </a:p>
          <a:p>
            <a:pPr algn="ctr"/>
            <a:r>
              <a:rPr lang="ja-JP" altLang="en-US" sz="1400" b="1" dirty="0"/>
              <a:t>障害発生時は</a:t>
            </a:r>
            <a:r>
              <a:rPr lang="ja-JP" altLang="en-US" sz="1400" b="1" dirty="0">
                <a:solidFill>
                  <a:srgbClr val="FF0000"/>
                </a:solidFill>
              </a:rPr>
              <a:t>継続性第一</a:t>
            </a:r>
            <a:r>
              <a:rPr lang="ja-JP" altLang="en-US" sz="1400" b="1" dirty="0"/>
              <a:t>で維持する</a:t>
            </a:r>
            <a:endParaRPr kumimoji="1" lang="ja-JP" altLang="en-US" sz="1400" b="1" dirty="0"/>
          </a:p>
        </p:txBody>
      </p:sp>
      <p:sp>
        <p:nvSpPr>
          <p:cNvPr id="8" name="フローチャート: 代替処理 7">
            <a:extLst>
              <a:ext uri="{FF2B5EF4-FFF2-40B4-BE49-F238E27FC236}">
                <a16:creationId xmlns:a16="http://schemas.microsoft.com/office/drawing/2014/main" id="{58F590E9-6EA5-4D2B-0848-89B6934D2FD3}"/>
              </a:ext>
            </a:extLst>
          </p:cNvPr>
          <p:cNvSpPr/>
          <p:nvPr/>
        </p:nvSpPr>
        <p:spPr>
          <a:xfrm>
            <a:off x="6786880" y="2326639"/>
            <a:ext cx="3495040" cy="741680"/>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a:t>フールプルーフ</a:t>
            </a:r>
            <a:endParaRPr kumimoji="1" lang="en-US" altLang="ja-JP" sz="2000" b="1" dirty="0"/>
          </a:p>
          <a:p>
            <a:pPr algn="ctr"/>
            <a:r>
              <a:rPr lang="ja-JP" altLang="en-US" sz="1400" b="1" dirty="0">
                <a:solidFill>
                  <a:srgbClr val="FF0000"/>
                </a:solidFill>
              </a:rPr>
              <a:t>人為的ミス</a:t>
            </a:r>
            <a:r>
              <a:rPr lang="ja-JP" altLang="en-US" sz="1400" b="1" dirty="0"/>
              <a:t>があっても正常を維持する</a:t>
            </a:r>
            <a:endParaRPr kumimoji="1" lang="ja-JP" altLang="en-US" sz="1400" b="1" dirty="0"/>
          </a:p>
        </p:txBody>
      </p:sp>
      <p:cxnSp>
        <p:nvCxnSpPr>
          <p:cNvPr id="10" name="コネクタ: カギ線 9">
            <a:extLst>
              <a:ext uri="{FF2B5EF4-FFF2-40B4-BE49-F238E27FC236}">
                <a16:creationId xmlns:a16="http://schemas.microsoft.com/office/drawing/2014/main" id="{6EE0E87B-F681-4ED8-40F2-7F28F3A72A15}"/>
              </a:ext>
            </a:extLst>
          </p:cNvPr>
          <p:cNvCxnSpPr>
            <a:stCxn id="3" idx="3"/>
            <a:endCxn id="8" idx="1"/>
          </p:cNvCxnSpPr>
          <p:nvPr/>
        </p:nvCxnSpPr>
        <p:spPr>
          <a:xfrm flipV="1">
            <a:off x="5120640" y="2697479"/>
            <a:ext cx="1666240" cy="1366521"/>
          </a:xfrm>
          <a:prstGeom prst="bentConnector3">
            <a:avLst/>
          </a:prstGeom>
          <a:ln w="28575"/>
        </p:spPr>
        <p:style>
          <a:lnRef idx="1">
            <a:schemeClr val="accent1"/>
          </a:lnRef>
          <a:fillRef idx="0">
            <a:schemeClr val="accent1"/>
          </a:fillRef>
          <a:effectRef idx="0">
            <a:schemeClr val="accent1"/>
          </a:effectRef>
          <a:fontRef idx="minor">
            <a:schemeClr val="tx1"/>
          </a:fontRef>
        </p:style>
      </p:cxnSp>
      <p:cxnSp>
        <p:nvCxnSpPr>
          <p:cNvPr id="11" name="コネクタ: カギ線 10">
            <a:extLst>
              <a:ext uri="{FF2B5EF4-FFF2-40B4-BE49-F238E27FC236}">
                <a16:creationId xmlns:a16="http://schemas.microsoft.com/office/drawing/2014/main" id="{0C7E6DA1-329F-B358-A0D7-ABF0B61D5D1A}"/>
              </a:ext>
            </a:extLst>
          </p:cNvPr>
          <p:cNvCxnSpPr>
            <a:cxnSpLocks/>
            <a:stCxn id="3" idx="3"/>
            <a:endCxn id="7" idx="1"/>
          </p:cNvCxnSpPr>
          <p:nvPr/>
        </p:nvCxnSpPr>
        <p:spPr>
          <a:xfrm>
            <a:off x="5120640" y="4064000"/>
            <a:ext cx="1666240" cy="1376681"/>
          </a:xfrm>
          <a:prstGeom prst="bentConnector3">
            <a:avLst/>
          </a:prstGeom>
          <a:ln w="28575"/>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86689CB9-D7E0-131F-C17C-9913A24079B6}"/>
              </a:ext>
            </a:extLst>
          </p:cNvPr>
          <p:cNvCxnSpPr>
            <a:stCxn id="3" idx="3"/>
            <a:endCxn id="6" idx="1"/>
          </p:cNvCxnSpPr>
          <p:nvPr/>
        </p:nvCxnSpPr>
        <p:spPr>
          <a:xfrm>
            <a:off x="5120640" y="4064000"/>
            <a:ext cx="166624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7" name="矢印: 上下 16">
            <a:extLst>
              <a:ext uri="{FF2B5EF4-FFF2-40B4-BE49-F238E27FC236}">
                <a16:creationId xmlns:a16="http://schemas.microsoft.com/office/drawing/2014/main" id="{E11F603D-DF89-CACB-0529-2742DD55953B}"/>
              </a:ext>
            </a:extLst>
          </p:cNvPr>
          <p:cNvSpPr/>
          <p:nvPr/>
        </p:nvSpPr>
        <p:spPr>
          <a:xfrm>
            <a:off x="3276600" y="2801619"/>
            <a:ext cx="548640" cy="787400"/>
          </a:xfrm>
          <a:prstGeom prst="upDownArrow">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左中かっこ 17">
            <a:extLst>
              <a:ext uri="{FF2B5EF4-FFF2-40B4-BE49-F238E27FC236}">
                <a16:creationId xmlns:a16="http://schemas.microsoft.com/office/drawing/2014/main" id="{655F7A81-0D98-EBFE-FC9C-47079EE23F3A}"/>
              </a:ext>
            </a:extLst>
          </p:cNvPr>
          <p:cNvSpPr/>
          <p:nvPr/>
        </p:nvSpPr>
        <p:spPr>
          <a:xfrm rot="5400000">
            <a:off x="3444240" y="-311151"/>
            <a:ext cx="426720" cy="4003040"/>
          </a:xfrm>
          <a:prstGeom prst="leftBrace">
            <a:avLst/>
          </a:prstGeom>
          <a:ln w="19050">
            <a:solidFill>
              <a:schemeClr val="tx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kumimoji="1" lang="ja-JP" altLang="en-US"/>
          </a:p>
        </p:txBody>
      </p:sp>
      <p:sp>
        <p:nvSpPr>
          <p:cNvPr id="19" name="左中かっこ 18">
            <a:extLst>
              <a:ext uri="{FF2B5EF4-FFF2-40B4-BE49-F238E27FC236}">
                <a16:creationId xmlns:a16="http://schemas.microsoft.com/office/drawing/2014/main" id="{139D4597-E72F-427E-5F54-FDD39358D31C}"/>
              </a:ext>
            </a:extLst>
          </p:cNvPr>
          <p:cNvSpPr/>
          <p:nvPr/>
        </p:nvSpPr>
        <p:spPr>
          <a:xfrm rot="5400000">
            <a:off x="8321040" y="-311151"/>
            <a:ext cx="426720" cy="4003040"/>
          </a:xfrm>
          <a:prstGeom prst="leftBrace">
            <a:avLst/>
          </a:prstGeom>
          <a:ln w="19050">
            <a:solidFill>
              <a:schemeClr val="tx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B835386B-E4BC-4FF4-5AB4-13088A5080F2}"/>
              </a:ext>
            </a:extLst>
          </p:cNvPr>
          <p:cNvSpPr txBox="1"/>
          <p:nvPr/>
        </p:nvSpPr>
        <p:spPr>
          <a:xfrm>
            <a:off x="2611120" y="978513"/>
            <a:ext cx="2092960" cy="461665"/>
          </a:xfrm>
          <a:prstGeom prst="rect">
            <a:avLst/>
          </a:prstGeom>
          <a:noFill/>
        </p:spPr>
        <p:txBody>
          <a:bodyPr wrap="square">
            <a:spAutoFit/>
          </a:bodyPr>
          <a:lstStyle/>
          <a:p>
            <a:pPr algn="ctr"/>
            <a:r>
              <a:rPr lang="ja-JP" altLang="en-US" sz="2400" b="1" dirty="0">
                <a:latin typeface="Noto Sans JP"/>
              </a:rPr>
              <a:t>設計思想</a:t>
            </a:r>
            <a:endParaRPr lang="ja-JP" altLang="en-US" sz="2400" b="1" dirty="0"/>
          </a:p>
        </p:txBody>
      </p:sp>
      <p:sp>
        <p:nvSpPr>
          <p:cNvPr id="22" name="テキスト ボックス 21">
            <a:extLst>
              <a:ext uri="{FF2B5EF4-FFF2-40B4-BE49-F238E27FC236}">
                <a16:creationId xmlns:a16="http://schemas.microsoft.com/office/drawing/2014/main" id="{9243C2DE-48BA-8CDF-62D6-289C0CC2AFB4}"/>
              </a:ext>
            </a:extLst>
          </p:cNvPr>
          <p:cNvSpPr txBox="1"/>
          <p:nvPr/>
        </p:nvSpPr>
        <p:spPr>
          <a:xfrm>
            <a:off x="7487922" y="978512"/>
            <a:ext cx="2092960" cy="461665"/>
          </a:xfrm>
          <a:prstGeom prst="rect">
            <a:avLst/>
          </a:prstGeom>
          <a:noFill/>
        </p:spPr>
        <p:txBody>
          <a:bodyPr wrap="square">
            <a:spAutoFit/>
          </a:bodyPr>
          <a:lstStyle/>
          <a:p>
            <a:pPr algn="ctr"/>
            <a:r>
              <a:rPr lang="ja-JP" altLang="en-US" sz="2400" b="1" dirty="0"/>
              <a:t>実現方法</a:t>
            </a:r>
          </a:p>
        </p:txBody>
      </p:sp>
    </p:spTree>
    <p:extLst>
      <p:ext uri="{BB962C8B-B14F-4D97-AF65-F5344CB8AC3E}">
        <p14:creationId xmlns:p14="http://schemas.microsoft.com/office/powerpoint/2010/main" val="636633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A60FFF68-53A0-22C2-428F-BB4EA9C64691}"/>
              </a:ext>
            </a:extLst>
          </p:cNvPr>
          <p:cNvPicPr>
            <a:picLocks noChangeAspect="1"/>
          </p:cNvPicPr>
          <p:nvPr/>
        </p:nvPicPr>
        <p:blipFill>
          <a:blip r:embed="rId2"/>
          <a:stretch>
            <a:fillRect/>
          </a:stretch>
        </p:blipFill>
        <p:spPr>
          <a:xfrm>
            <a:off x="794597" y="1309277"/>
            <a:ext cx="10602805" cy="3581900"/>
          </a:xfrm>
          <a:prstGeom prst="rect">
            <a:avLst/>
          </a:prstGeom>
        </p:spPr>
      </p:pic>
      <p:sp>
        <p:nvSpPr>
          <p:cNvPr id="2" name="テキスト ボックス 1">
            <a:extLst>
              <a:ext uri="{FF2B5EF4-FFF2-40B4-BE49-F238E27FC236}">
                <a16:creationId xmlns:a16="http://schemas.microsoft.com/office/drawing/2014/main" id="{5D310BE6-A9AD-D550-9D15-F6B1FE986194}"/>
              </a:ext>
            </a:extLst>
          </p:cNvPr>
          <p:cNvSpPr txBox="1"/>
          <p:nvPr/>
        </p:nvSpPr>
        <p:spPr>
          <a:xfrm>
            <a:off x="794597" y="968509"/>
            <a:ext cx="1631044" cy="461665"/>
          </a:xfrm>
          <a:prstGeom prst="rect">
            <a:avLst/>
          </a:prstGeom>
          <a:noFill/>
        </p:spPr>
        <p:txBody>
          <a:bodyPr wrap="square" rtlCol="0">
            <a:spAutoFit/>
          </a:bodyPr>
          <a:lstStyle/>
          <a:p>
            <a:r>
              <a:rPr lang="ja-JP" altLang="en-US" sz="2400" b="1" dirty="0">
                <a:latin typeface="Noto Sans JP"/>
              </a:rPr>
              <a:t>令和</a:t>
            </a:r>
            <a:r>
              <a:rPr lang="en-US" altLang="ja-JP" sz="2400" b="1" dirty="0">
                <a:latin typeface="Noto Sans JP"/>
              </a:rPr>
              <a:t>5</a:t>
            </a:r>
            <a:r>
              <a:rPr lang="ja-JP" altLang="en-US" sz="2400" b="1" dirty="0">
                <a:latin typeface="Noto Sans JP"/>
              </a:rPr>
              <a:t>年度</a:t>
            </a:r>
            <a:endParaRPr lang="en-US" altLang="ja-JP" sz="2400" b="1" dirty="0">
              <a:latin typeface="Noto Sans JP"/>
            </a:endParaRPr>
          </a:p>
        </p:txBody>
      </p:sp>
    </p:spTree>
    <p:extLst>
      <p:ext uri="{BB962C8B-B14F-4D97-AF65-F5344CB8AC3E}">
        <p14:creationId xmlns:p14="http://schemas.microsoft.com/office/powerpoint/2010/main" val="2718720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A60FFF68-53A0-22C2-428F-BB4EA9C64691}"/>
              </a:ext>
            </a:extLst>
          </p:cNvPr>
          <p:cNvPicPr>
            <a:picLocks noChangeAspect="1"/>
          </p:cNvPicPr>
          <p:nvPr/>
        </p:nvPicPr>
        <p:blipFill>
          <a:blip r:embed="rId2"/>
          <a:stretch>
            <a:fillRect/>
          </a:stretch>
        </p:blipFill>
        <p:spPr>
          <a:xfrm>
            <a:off x="794597" y="1309277"/>
            <a:ext cx="10602805" cy="3581900"/>
          </a:xfrm>
          <a:prstGeom prst="rect">
            <a:avLst/>
          </a:prstGeom>
        </p:spPr>
      </p:pic>
      <p:sp>
        <p:nvSpPr>
          <p:cNvPr id="2" name="楕円 1">
            <a:extLst>
              <a:ext uri="{FF2B5EF4-FFF2-40B4-BE49-F238E27FC236}">
                <a16:creationId xmlns:a16="http://schemas.microsoft.com/office/drawing/2014/main" id="{ED4686BD-FCCF-2EE5-9EDD-1B93549A1719}"/>
              </a:ext>
            </a:extLst>
          </p:cNvPr>
          <p:cNvSpPr/>
          <p:nvPr/>
        </p:nvSpPr>
        <p:spPr>
          <a:xfrm>
            <a:off x="1305701" y="3961729"/>
            <a:ext cx="442452" cy="41401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718C8DB6-E697-E6E0-2378-A53A04040052}"/>
              </a:ext>
            </a:extLst>
          </p:cNvPr>
          <p:cNvSpPr txBox="1"/>
          <p:nvPr/>
        </p:nvSpPr>
        <p:spPr>
          <a:xfrm>
            <a:off x="794597" y="968509"/>
            <a:ext cx="1631044" cy="461665"/>
          </a:xfrm>
          <a:prstGeom prst="rect">
            <a:avLst/>
          </a:prstGeom>
          <a:noFill/>
        </p:spPr>
        <p:txBody>
          <a:bodyPr wrap="square" rtlCol="0">
            <a:spAutoFit/>
          </a:bodyPr>
          <a:lstStyle/>
          <a:p>
            <a:r>
              <a:rPr lang="ja-JP" altLang="en-US" sz="2400" b="1" dirty="0">
                <a:latin typeface="Noto Sans JP"/>
              </a:rPr>
              <a:t>令和</a:t>
            </a:r>
            <a:r>
              <a:rPr lang="en-US" altLang="ja-JP" sz="2400" b="1" dirty="0">
                <a:latin typeface="Noto Sans JP"/>
              </a:rPr>
              <a:t>5</a:t>
            </a:r>
            <a:r>
              <a:rPr lang="ja-JP" altLang="en-US" sz="2400" b="1" dirty="0">
                <a:latin typeface="Noto Sans JP"/>
              </a:rPr>
              <a:t>年度</a:t>
            </a:r>
            <a:endParaRPr lang="en-US" altLang="ja-JP" sz="2400" b="1" dirty="0">
              <a:latin typeface="Noto Sans JP"/>
            </a:endParaRPr>
          </a:p>
        </p:txBody>
      </p:sp>
      <p:sp>
        <p:nvSpPr>
          <p:cNvPr id="5" name="テキスト ボックス 4">
            <a:extLst>
              <a:ext uri="{FF2B5EF4-FFF2-40B4-BE49-F238E27FC236}">
                <a16:creationId xmlns:a16="http://schemas.microsoft.com/office/drawing/2014/main" id="{A93005FA-A45B-2B8F-0527-C41B745DFD2A}"/>
              </a:ext>
            </a:extLst>
          </p:cNvPr>
          <p:cNvSpPr txBox="1"/>
          <p:nvPr/>
        </p:nvSpPr>
        <p:spPr>
          <a:xfrm>
            <a:off x="4866640" y="2438400"/>
            <a:ext cx="3068320" cy="400110"/>
          </a:xfrm>
          <a:prstGeom prst="rect">
            <a:avLst/>
          </a:prstGeom>
          <a:noFill/>
        </p:spPr>
        <p:txBody>
          <a:bodyPr wrap="square" rtlCol="0">
            <a:spAutoFit/>
          </a:bodyPr>
          <a:lstStyle/>
          <a:p>
            <a:r>
              <a:rPr lang="ja-JP" altLang="en-US" sz="2000" b="1" dirty="0">
                <a:solidFill>
                  <a:srgbClr val="0070C0"/>
                </a:solidFill>
              </a:rPr>
              <a:t>⇒ フォールトトレランス</a:t>
            </a:r>
            <a:endParaRPr kumimoji="1" lang="ja-JP" altLang="en-US" sz="2000" b="1" dirty="0">
              <a:solidFill>
                <a:srgbClr val="0070C0"/>
              </a:solidFill>
            </a:endParaRPr>
          </a:p>
        </p:txBody>
      </p:sp>
      <p:sp>
        <p:nvSpPr>
          <p:cNvPr id="6" name="テキスト ボックス 5">
            <a:extLst>
              <a:ext uri="{FF2B5EF4-FFF2-40B4-BE49-F238E27FC236}">
                <a16:creationId xmlns:a16="http://schemas.microsoft.com/office/drawing/2014/main" id="{25C908CD-2A62-7E70-61E7-C6D1D4EB2374}"/>
              </a:ext>
            </a:extLst>
          </p:cNvPr>
          <p:cNvSpPr txBox="1"/>
          <p:nvPr/>
        </p:nvSpPr>
        <p:spPr>
          <a:xfrm>
            <a:off x="6248400" y="3486815"/>
            <a:ext cx="3068320" cy="400110"/>
          </a:xfrm>
          <a:prstGeom prst="rect">
            <a:avLst/>
          </a:prstGeom>
          <a:noFill/>
        </p:spPr>
        <p:txBody>
          <a:bodyPr wrap="square" rtlCol="0">
            <a:spAutoFit/>
          </a:bodyPr>
          <a:lstStyle/>
          <a:p>
            <a:r>
              <a:rPr lang="ja-JP" altLang="en-US" sz="2000" b="1" dirty="0">
                <a:solidFill>
                  <a:srgbClr val="0070C0"/>
                </a:solidFill>
              </a:rPr>
              <a:t>⇒ フォールトトレランス</a:t>
            </a:r>
            <a:endParaRPr kumimoji="1" lang="ja-JP" altLang="en-US" sz="2000" b="1" dirty="0">
              <a:solidFill>
                <a:srgbClr val="0070C0"/>
              </a:solidFill>
            </a:endParaRPr>
          </a:p>
        </p:txBody>
      </p:sp>
      <p:sp>
        <p:nvSpPr>
          <p:cNvPr id="7" name="テキスト ボックス 6">
            <a:extLst>
              <a:ext uri="{FF2B5EF4-FFF2-40B4-BE49-F238E27FC236}">
                <a16:creationId xmlns:a16="http://schemas.microsoft.com/office/drawing/2014/main" id="{682F3127-ED78-B661-5C00-085F8C190196}"/>
              </a:ext>
            </a:extLst>
          </p:cNvPr>
          <p:cNvSpPr txBox="1"/>
          <p:nvPr/>
        </p:nvSpPr>
        <p:spPr>
          <a:xfrm>
            <a:off x="8768080" y="2638455"/>
            <a:ext cx="2397760" cy="400110"/>
          </a:xfrm>
          <a:prstGeom prst="rect">
            <a:avLst/>
          </a:prstGeom>
          <a:noFill/>
        </p:spPr>
        <p:txBody>
          <a:bodyPr wrap="square" rtlCol="0">
            <a:spAutoFit/>
          </a:bodyPr>
          <a:lstStyle/>
          <a:p>
            <a:r>
              <a:rPr lang="ja-JP" altLang="en-US" sz="2000" b="1" dirty="0">
                <a:solidFill>
                  <a:srgbClr val="0070C0"/>
                </a:solidFill>
              </a:rPr>
              <a:t>⇒ フェールソフト</a:t>
            </a:r>
            <a:endParaRPr kumimoji="1" lang="ja-JP" altLang="en-US" sz="2000" b="1" dirty="0">
              <a:solidFill>
                <a:srgbClr val="0070C0"/>
              </a:solidFill>
            </a:endParaRPr>
          </a:p>
        </p:txBody>
      </p:sp>
    </p:spTree>
    <p:extLst>
      <p:ext uri="{BB962C8B-B14F-4D97-AF65-F5344CB8AC3E}">
        <p14:creationId xmlns:p14="http://schemas.microsoft.com/office/powerpoint/2010/main" val="483627207"/>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2171</TotalTime>
  <Words>575</Words>
  <Application>Microsoft Office PowerPoint</Application>
  <PresentationFormat>ワイド画面</PresentationFormat>
  <Paragraphs>54</Paragraphs>
  <Slides>13</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13</vt:i4>
      </vt:variant>
    </vt:vector>
  </HeadingPairs>
  <TitlesOfParts>
    <vt:vector size="19" baseType="lpstr">
      <vt:lpstr>Noto Sans JP</vt:lpstr>
      <vt:lpstr>けいふぉんと</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旭化成グループ</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矢野　雅也(Yano, Masaya)</dc:creator>
  <cp:lastModifiedBy>矢野　雅也(Yano, Masaya)</cp:lastModifiedBy>
  <cp:revision>686</cp:revision>
  <dcterms:created xsi:type="dcterms:W3CDTF">2023-10-19T04:21:29Z</dcterms:created>
  <dcterms:modified xsi:type="dcterms:W3CDTF">2024-08-08T07:19:05Z</dcterms:modified>
</cp:coreProperties>
</file>

<file path=docProps/thumbnail.jpeg>
</file>